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9" r:id="rId1"/>
  </p:sldMasterIdLst>
  <p:sldIdLst>
    <p:sldId id="256" r:id="rId2"/>
    <p:sldId id="258" r:id="rId3"/>
    <p:sldId id="259" r:id="rId4"/>
    <p:sldId id="262" r:id="rId5"/>
    <p:sldId id="260" r:id="rId6"/>
    <p:sldId id="261" r:id="rId7"/>
    <p:sldId id="271" r:id="rId8"/>
    <p:sldId id="264" r:id="rId9"/>
    <p:sldId id="263" r:id="rId10"/>
    <p:sldId id="265" r:id="rId11"/>
    <p:sldId id="266" r:id="rId12"/>
    <p:sldId id="267" r:id="rId13"/>
    <p:sldId id="270" r:id="rId14"/>
    <p:sldId id="269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261"/>
    <p:restoredTop sz="94713"/>
  </p:normalViewPr>
  <p:slideViewPr>
    <p:cSldViewPr snapToGrid="0" snapToObjects="1">
      <p:cViewPr varScale="1">
        <p:scale>
          <a:sx n="115" d="100"/>
          <a:sy n="115" d="100"/>
        </p:scale>
        <p:origin x="49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8/3/18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51179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8/3/18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12045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8/3/18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56757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8/3/18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026054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8/3/18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52512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8/3/18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268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8/3/18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86020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65922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59389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4981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96061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8/3/18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63451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8/3/18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97756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8/3/18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79753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8/3/18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56019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8/3/18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97744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8/3/18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5452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8/3/18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483699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DADC60-A54E-934D-B458-8D88947AEB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063488"/>
            <a:ext cx="9324976" cy="2037522"/>
          </a:xfrm>
        </p:spPr>
        <p:txBody>
          <a:bodyPr>
            <a:normAutofit/>
          </a:bodyPr>
          <a:lstStyle/>
          <a:p>
            <a:r>
              <a:rPr lang="en-US" sz="3600" dirty="0"/>
              <a:t>CLASSIFICATION of A STUDENT’s FINAL grade</a:t>
            </a:r>
            <a:br>
              <a:rPr lang="en-US" sz="3600" dirty="0"/>
            </a:br>
            <a:br>
              <a:rPr lang="en-US" sz="3600" dirty="0"/>
            </a:br>
            <a:r>
              <a:rPr lang="en-US" sz="1800" dirty="0"/>
              <a:t>Analytical CRM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18EDA5-C580-004D-8761-47EB5F64ADD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Raghav Mehta</a:t>
            </a:r>
          </a:p>
          <a:p>
            <a:r>
              <a:rPr lang="en-US" dirty="0"/>
              <a:t>X17155151</a:t>
            </a:r>
          </a:p>
          <a:p>
            <a:r>
              <a:rPr lang="en-US" dirty="0" err="1"/>
              <a:t>Msc</a:t>
            </a:r>
            <a:r>
              <a:rPr lang="en-US" dirty="0"/>
              <a:t> in data analytics </a:t>
            </a:r>
          </a:p>
          <a:p>
            <a:r>
              <a:rPr lang="en-US" dirty="0"/>
              <a:t>National college of </a:t>
            </a:r>
            <a:r>
              <a:rPr lang="en-US" dirty="0" err="1"/>
              <a:t>ireland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81917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F8A006-1426-D744-8B51-B0711A7AC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C5.0 MODEL – removing feature g1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895AAAD-8D3E-7243-B414-6399C986CE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Model accuracy decreases marginally</a:t>
            </a:r>
            <a:br>
              <a:rPr lang="en-US" dirty="0"/>
            </a:br>
            <a:r>
              <a:rPr lang="en-US" dirty="0"/>
              <a:t>to 82.38%</a:t>
            </a:r>
          </a:p>
          <a:p>
            <a:r>
              <a:rPr lang="en-US" dirty="0"/>
              <a:t>This is because of the high collinearity </a:t>
            </a:r>
            <a:br>
              <a:rPr lang="en-US" dirty="0"/>
            </a:br>
            <a:r>
              <a:rPr lang="en-US" dirty="0"/>
              <a:t>between G1 and G2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DAF8CD-B363-D649-B15D-030C07072E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2643" y="2091056"/>
            <a:ext cx="4397568" cy="3541712"/>
          </a:xfrm>
          <a:prstGeom prst="rect">
            <a:avLst/>
          </a:prstGeom>
        </p:spPr>
      </p:pic>
      <p:sp>
        <p:nvSpPr>
          <p:cNvPr id="6" name="Right Arrow 5">
            <a:extLst>
              <a:ext uri="{FF2B5EF4-FFF2-40B4-BE49-F238E27FC236}">
                <a16:creationId xmlns:a16="http://schemas.microsoft.com/office/drawing/2014/main" id="{FCBEF9D8-D9AB-824D-BFDC-2EE7E4350E36}"/>
              </a:ext>
            </a:extLst>
          </p:cNvPr>
          <p:cNvSpPr/>
          <p:nvPr/>
        </p:nvSpPr>
        <p:spPr>
          <a:xfrm>
            <a:off x="6094411" y="3380782"/>
            <a:ext cx="675861" cy="1888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5117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136EFF-FAD1-B543-9741-C0F1F8FAB4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C5.0 – only top 5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677BD-9F57-3C48-92AD-8F890A2E33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Model accuracy only decreased to</a:t>
            </a:r>
            <a:br>
              <a:rPr lang="en-US" dirty="0"/>
            </a:br>
            <a:r>
              <a:rPr lang="en-US" dirty="0"/>
              <a:t>80.84% using only the top 5 relevant</a:t>
            </a:r>
            <a:br>
              <a:rPr lang="en-US" dirty="0"/>
            </a:br>
            <a:r>
              <a:rPr lang="en-US" dirty="0"/>
              <a:t>features</a:t>
            </a:r>
          </a:p>
          <a:p>
            <a:r>
              <a:rPr lang="en-US" dirty="0"/>
              <a:t>These are - 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/>
              <a:t>G2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/>
              <a:t>Failures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/>
              <a:t>Higher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/>
              <a:t>Course</a:t>
            </a:r>
          </a:p>
          <a:p>
            <a:pPr lvl="1">
              <a:buFont typeface="Wingdings" pitchFamily="2" charset="2"/>
              <a:buChar char="ü"/>
            </a:pPr>
            <a:r>
              <a:rPr lang="en-US" dirty="0"/>
              <a:t>absences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696AE5-8949-1D4C-9F9B-66599495C6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9566" y="1790701"/>
            <a:ext cx="4873904" cy="4000500"/>
          </a:xfrm>
          <a:prstGeom prst="rect">
            <a:avLst/>
          </a:prstGeom>
        </p:spPr>
      </p:pic>
      <p:sp>
        <p:nvSpPr>
          <p:cNvPr id="5" name="Right Arrow 4">
            <a:extLst>
              <a:ext uri="{FF2B5EF4-FFF2-40B4-BE49-F238E27FC236}">
                <a16:creationId xmlns:a16="http://schemas.microsoft.com/office/drawing/2014/main" id="{944E4ACC-F83C-3940-9331-746A5BF1A9ED}"/>
              </a:ext>
            </a:extLst>
          </p:cNvPr>
          <p:cNvSpPr/>
          <p:nvPr/>
        </p:nvSpPr>
        <p:spPr>
          <a:xfrm>
            <a:off x="6223621" y="3269271"/>
            <a:ext cx="675861" cy="1888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3282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22D942-0B82-7C40-AF07-836DD281D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4C4902-BBAE-1847-A48F-CF64C2B00A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Provide the stakeholders with an integrated solution such as a learning management system to ensure coherent collection of data</a:t>
            </a:r>
          </a:p>
          <a:p>
            <a:r>
              <a:rPr lang="en-US" dirty="0"/>
              <a:t>The LMS will act as an early warning system for school management to take additive measures so that the at-risk students are able to cope up</a:t>
            </a:r>
          </a:p>
          <a:p>
            <a:r>
              <a:rPr lang="en-US" dirty="0"/>
              <a:t>Although student achievement is highly influenced by previous evaluations, certain features affect the direct outcome – the school can take action to lower failure rate</a:t>
            </a:r>
          </a:p>
          <a:p>
            <a:r>
              <a:rPr lang="en-US" dirty="0"/>
              <a:t>This will improve the quality of education imparted as well as help in resource management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58283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CE2C8C-9B9F-5745-9853-97C17218D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IMPROVEMENT SCOPE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F78C06-2071-A240-900A-6CB4E97B0C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Collecting data from numerous cohorts from multiple schools for a particular district, state and country</a:t>
            </a:r>
          </a:p>
          <a:p>
            <a:r>
              <a:rPr lang="en-US" dirty="0"/>
              <a:t>Broaden the dataset through questions that account for student psychological and social behavior</a:t>
            </a:r>
          </a:p>
          <a:p>
            <a:r>
              <a:rPr lang="en-US" dirty="0"/>
              <a:t>Applying Deep Learning models</a:t>
            </a:r>
          </a:p>
        </p:txBody>
      </p:sp>
    </p:spTree>
    <p:extLst>
      <p:ext uri="{BB962C8B-B14F-4D97-AF65-F5344CB8AC3E}">
        <p14:creationId xmlns:p14="http://schemas.microsoft.com/office/powerpoint/2010/main" val="2824900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C2CF2-8966-6B48-B9AF-0914498FE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5536955"/>
          </a:xfrm>
        </p:spPr>
        <p:txBody>
          <a:bodyPr/>
          <a:lstStyle/>
          <a:p>
            <a:pPr algn="ctr"/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7997262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5C755D-ADD3-0B43-93C9-328BCB930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C1DBBA-2018-894D-9841-D17AB3A3A1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we classify the students at risk in clearing a course from the given data ?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What are the relevant features required to classify the final grade outcome ?</a:t>
            </a:r>
          </a:p>
        </p:txBody>
      </p:sp>
    </p:spTree>
    <p:extLst>
      <p:ext uri="{BB962C8B-B14F-4D97-AF65-F5344CB8AC3E}">
        <p14:creationId xmlns:p14="http://schemas.microsoft.com/office/powerpoint/2010/main" val="39079945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862FCC-D8EC-1B43-A0A2-B8C9806409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649902-10AC-7D49-BB31-786113A9F9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Structured raw dataset available at UCI ML Repository (p=33, n=1044)</a:t>
            </a:r>
          </a:p>
          <a:p>
            <a:r>
              <a:rPr lang="en-US" dirty="0"/>
              <a:t>Portuguese school collated student reports and questionnaires </a:t>
            </a:r>
          </a:p>
          <a:p>
            <a:r>
              <a:rPr lang="en-US" dirty="0"/>
              <a:t>Convert dependent variable final grade G3 to categorical</a:t>
            </a:r>
          </a:p>
          <a:p>
            <a:r>
              <a:rPr lang="en-US" dirty="0"/>
              <a:t>Training and Testing ratio of 75:25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3AFC3C-F5B5-4C41-B778-D44505DA4D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885" y="4020344"/>
            <a:ext cx="4950526" cy="2096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9579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8BB3B1-C23C-BC40-BE24-0C3D5D2AF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CORRELATION MATRIX for removing independent variables with high correlation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D87A09F-17E4-964D-97E7-6365434675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58974" y="2249488"/>
            <a:ext cx="6470878" cy="3541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8506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73E543-8BC8-6E4B-AF06-394C807B2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RANK OF IMPORTANT FEATURES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138AED0-83FB-E349-84D6-47787C4D35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41308" y="1739106"/>
            <a:ext cx="7812269" cy="4493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1627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0D49A-E476-C04C-B6D3-E31A753F11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RECURSIVE FEATURE ELIMINATION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76C03D4-12DA-1345-BA43-9796438717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1412" y="1803440"/>
            <a:ext cx="7416767" cy="42658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3AC0CD7-741D-D949-8C05-F33D60B829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412" y="6188710"/>
            <a:ext cx="10033000" cy="4699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2C369E3-D10D-0E4D-A4BD-2790ADD896AF}"/>
              </a:ext>
            </a:extLst>
          </p:cNvPr>
          <p:cNvSpPr txBox="1"/>
          <p:nvPr/>
        </p:nvSpPr>
        <p:spPr>
          <a:xfrm>
            <a:off x="8890620" y="2251036"/>
            <a:ext cx="215679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IN" dirty="0"/>
              <a:t>Building models using subsets of the dataset and identify those attributes that are and are not required to build an accurate model.</a:t>
            </a:r>
          </a:p>
          <a:p>
            <a:br>
              <a:rPr lang="en-IN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40044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CAE740-A0AB-C443-91AB-56BDB8238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TECHNIQUE IMPLEMENTED – C5.0 DECISION TREE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07C419-DA9B-7348-B9E5-37C4AA26C3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Previous work done in neural networks, SVM and decision trees</a:t>
            </a:r>
          </a:p>
          <a:p>
            <a:r>
              <a:rPr lang="en-US" dirty="0"/>
              <a:t>However none of the work included feature selection and elimination</a:t>
            </a:r>
          </a:p>
          <a:p>
            <a:r>
              <a:rPr lang="en-US" dirty="0"/>
              <a:t>Due to small dataset and few numeric features, regression techniques cannot be applied</a:t>
            </a:r>
          </a:p>
          <a:p>
            <a:r>
              <a:rPr lang="en-US" dirty="0"/>
              <a:t>Decision tree is preferred when majority of features are categorical</a:t>
            </a:r>
          </a:p>
          <a:p>
            <a:r>
              <a:rPr lang="en-US" dirty="0"/>
              <a:t>Speed and memory efficient model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06483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FE1000-E658-EE44-9F56-055A7874F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MODEL PERFORMANCE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75A270B-78B4-0449-895F-C065CDF38D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07077" y="2249488"/>
            <a:ext cx="8574671" cy="3541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5845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5815B-D9AF-F04B-B2F0-6022F136A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C5.0 MODEL – ALL FEATURES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7D2F072-9CFC-4248-8374-A597953B82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78499" y="1838008"/>
            <a:ext cx="4295267" cy="35417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87CBA08-2039-324F-8DCA-3EB987B3E6D7}"/>
              </a:ext>
            </a:extLst>
          </p:cNvPr>
          <p:cNvSpPr txBox="1"/>
          <p:nvPr/>
        </p:nvSpPr>
        <p:spPr>
          <a:xfrm>
            <a:off x="1141413" y="1838008"/>
            <a:ext cx="442499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Model accuracy is 83.14% </a:t>
            </a:r>
            <a:br>
              <a:rPr lang="en-US" sz="2400" dirty="0"/>
            </a:b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All 31 features are considered in the model (except the correlated variables)</a:t>
            </a:r>
          </a:p>
        </p:txBody>
      </p:sp>
      <p:sp>
        <p:nvSpPr>
          <p:cNvPr id="3" name="Right Arrow 2">
            <a:extLst>
              <a:ext uri="{FF2B5EF4-FFF2-40B4-BE49-F238E27FC236}">
                <a16:creationId xmlns:a16="http://schemas.microsoft.com/office/drawing/2014/main" id="{B05073D5-67E9-B440-BCB8-87B5E9366BB6}"/>
              </a:ext>
            </a:extLst>
          </p:cNvPr>
          <p:cNvSpPr/>
          <p:nvPr/>
        </p:nvSpPr>
        <p:spPr>
          <a:xfrm>
            <a:off x="6094412" y="3127734"/>
            <a:ext cx="675861" cy="1888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939460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{916735F1-06C6-C242-BA0A-46AFF7EA2976}tf10001122</Template>
  <TotalTime>799</TotalTime>
  <Words>343</Words>
  <Application>Microsoft Macintosh PowerPoint</Application>
  <PresentationFormat>Widescreen</PresentationFormat>
  <Paragraphs>51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Trebuchet MS</vt:lpstr>
      <vt:lpstr>Tw Cen MT</vt:lpstr>
      <vt:lpstr>Wingdings</vt:lpstr>
      <vt:lpstr>Circuit</vt:lpstr>
      <vt:lpstr>CLASSIFICATION of A STUDENT’s FINAL grade  Analytical CRM</vt:lpstr>
      <vt:lpstr>RESEARCH ANALYSIS</vt:lpstr>
      <vt:lpstr>DATASET</vt:lpstr>
      <vt:lpstr>CORRELATION MATRIX for removing independent variables with high correlation</vt:lpstr>
      <vt:lpstr>RANK OF IMPORTANT FEATURES</vt:lpstr>
      <vt:lpstr>RECURSIVE FEATURE ELIMINATION</vt:lpstr>
      <vt:lpstr>TECHNIQUE IMPLEMENTED – C5.0 DECISION TREE</vt:lpstr>
      <vt:lpstr>OVERVIEW OF MODEL PERFORMANCE</vt:lpstr>
      <vt:lpstr>C5.0 MODEL – ALL FEATURES</vt:lpstr>
      <vt:lpstr>C5.0 MODEL – removing feature g1</vt:lpstr>
      <vt:lpstr>C5.0 – only top 5 features</vt:lpstr>
      <vt:lpstr>BUSINESS SOLUTION</vt:lpstr>
      <vt:lpstr>FUTURE IMPROVEMENT SCOPE</vt:lpstr>
      <vt:lpstr>THANK YOU</vt:lpstr>
    </vt:vector>
  </TitlesOfParts>
  <Company/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ANALYTICAL CRM</dc:title>
  <dc:creator>Raghav Mehta</dc:creator>
  <cp:lastModifiedBy>Raghav Mehta</cp:lastModifiedBy>
  <cp:revision>33</cp:revision>
  <dcterms:created xsi:type="dcterms:W3CDTF">2018-07-25T08:25:41Z</dcterms:created>
  <dcterms:modified xsi:type="dcterms:W3CDTF">2018-08-03T04:29:57Z</dcterms:modified>
</cp:coreProperties>
</file>